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43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E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9740">
            <a:off x="10628059" y="-1613246"/>
            <a:ext cx="867421" cy="4114800"/>
          </a:xfrm>
          <a:custGeom>
            <a:avLst/>
            <a:gdLst/>
            <a:ahLst/>
            <a:cxnLst/>
            <a:rect r="r" b="b" t="t" l="l"/>
            <a:pathLst>
              <a:path h="4114800" w="867421">
                <a:moveTo>
                  <a:pt x="0" y="0"/>
                </a:moveTo>
                <a:lnTo>
                  <a:pt x="867421" y="0"/>
                </a:lnTo>
                <a:lnTo>
                  <a:pt x="8674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751342">
            <a:off x="3890766" y="-1533807"/>
            <a:ext cx="1629750" cy="4114800"/>
          </a:xfrm>
          <a:custGeom>
            <a:avLst/>
            <a:gdLst/>
            <a:ahLst/>
            <a:cxnLst/>
            <a:rect r="r" b="b" t="t" l="l"/>
            <a:pathLst>
              <a:path h="4114800" w="1629750">
                <a:moveTo>
                  <a:pt x="0" y="0"/>
                </a:moveTo>
                <a:lnTo>
                  <a:pt x="1629750" y="0"/>
                </a:lnTo>
                <a:lnTo>
                  <a:pt x="1629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46620" y="1860598"/>
            <a:ext cx="12594760" cy="4926665"/>
            <a:chOff x="0" y="0"/>
            <a:chExt cx="3317138" cy="1297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7139" cy="1297558"/>
            </a:xfrm>
            <a:custGeom>
              <a:avLst/>
              <a:gdLst/>
              <a:ahLst/>
              <a:cxnLst/>
              <a:rect r="r" b="b" t="t" l="l"/>
              <a:pathLst>
                <a:path h="1297558" w="3317139">
                  <a:moveTo>
                    <a:pt x="31349" y="0"/>
                  </a:moveTo>
                  <a:lnTo>
                    <a:pt x="3285789" y="0"/>
                  </a:lnTo>
                  <a:cubicBezTo>
                    <a:pt x="3303103" y="0"/>
                    <a:pt x="3317139" y="14036"/>
                    <a:pt x="3317139" y="31349"/>
                  </a:cubicBezTo>
                  <a:lnTo>
                    <a:pt x="3317139" y="1266208"/>
                  </a:lnTo>
                  <a:cubicBezTo>
                    <a:pt x="3317139" y="1283522"/>
                    <a:pt x="3303103" y="1297558"/>
                    <a:pt x="3285789" y="1297558"/>
                  </a:cubicBezTo>
                  <a:lnTo>
                    <a:pt x="31349" y="1297558"/>
                  </a:lnTo>
                  <a:cubicBezTo>
                    <a:pt x="14036" y="1297558"/>
                    <a:pt x="0" y="1283522"/>
                    <a:pt x="0" y="1266208"/>
                  </a:cubicBezTo>
                  <a:lnTo>
                    <a:pt x="0" y="31349"/>
                  </a:lnTo>
                  <a:cubicBezTo>
                    <a:pt x="0" y="14036"/>
                    <a:pt x="14036" y="0"/>
                    <a:pt x="313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7138" cy="1335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890893">
            <a:off x="-907362" y="6845491"/>
            <a:ext cx="2933604" cy="3663540"/>
          </a:xfrm>
          <a:custGeom>
            <a:avLst/>
            <a:gdLst/>
            <a:ahLst/>
            <a:cxnLst/>
            <a:rect r="r" b="b" t="t" l="l"/>
            <a:pathLst>
              <a:path h="3663540" w="2933604">
                <a:moveTo>
                  <a:pt x="0" y="0"/>
                </a:moveTo>
                <a:lnTo>
                  <a:pt x="2933603" y="0"/>
                </a:lnTo>
                <a:lnTo>
                  <a:pt x="2933603" y="3663540"/>
                </a:lnTo>
                <a:lnTo>
                  <a:pt x="0" y="3663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07383" y="3307791"/>
            <a:ext cx="3031086" cy="3479472"/>
          </a:xfrm>
          <a:custGeom>
            <a:avLst/>
            <a:gdLst/>
            <a:ahLst/>
            <a:cxnLst/>
            <a:rect r="r" b="b" t="t" l="l"/>
            <a:pathLst>
              <a:path h="3479472" w="3031086">
                <a:moveTo>
                  <a:pt x="0" y="0"/>
                </a:moveTo>
                <a:lnTo>
                  <a:pt x="3031086" y="0"/>
                </a:lnTo>
                <a:lnTo>
                  <a:pt x="3031086" y="3479472"/>
                </a:lnTo>
                <a:lnTo>
                  <a:pt x="0" y="3479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14179" y="8555996"/>
            <a:ext cx="3451445" cy="2120911"/>
          </a:xfrm>
          <a:custGeom>
            <a:avLst/>
            <a:gdLst/>
            <a:ahLst/>
            <a:cxnLst/>
            <a:rect r="r" b="b" t="t" l="l"/>
            <a:pathLst>
              <a:path h="2120911" w="3451445">
                <a:moveTo>
                  <a:pt x="0" y="0"/>
                </a:moveTo>
                <a:lnTo>
                  <a:pt x="3451444" y="0"/>
                </a:lnTo>
                <a:lnTo>
                  <a:pt x="3451444" y="2120911"/>
                </a:lnTo>
                <a:lnTo>
                  <a:pt x="0" y="2120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660607" y="7648637"/>
            <a:ext cx="2689798" cy="4114800"/>
          </a:xfrm>
          <a:custGeom>
            <a:avLst/>
            <a:gdLst/>
            <a:ahLst/>
            <a:cxnLst/>
            <a:rect r="r" b="b" t="t" l="l"/>
            <a:pathLst>
              <a:path h="4114800" w="2689798">
                <a:moveTo>
                  <a:pt x="0" y="0"/>
                </a:moveTo>
                <a:lnTo>
                  <a:pt x="2689797" y="0"/>
                </a:lnTo>
                <a:lnTo>
                  <a:pt x="26897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954614">
            <a:off x="8196004" y="-3169502"/>
            <a:ext cx="2103056" cy="5743640"/>
          </a:xfrm>
          <a:custGeom>
            <a:avLst/>
            <a:gdLst/>
            <a:ahLst/>
            <a:cxnLst/>
            <a:rect r="r" b="b" t="t" l="l"/>
            <a:pathLst>
              <a:path h="5743640" w="2103056">
                <a:moveTo>
                  <a:pt x="0" y="0"/>
                </a:moveTo>
                <a:lnTo>
                  <a:pt x="2103056" y="0"/>
                </a:lnTo>
                <a:lnTo>
                  <a:pt x="2103056" y="5743640"/>
                </a:lnTo>
                <a:lnTo>
                  <a:pt x="0" y="57436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841916">
            <a:off x="6354184" y="7821960"/>
            <a:ext cx="1340587" cy="4114800"/>
          </a:xfrm>
          <a:custGeom>
            <a:avLst/>
            <a:gdLst/>
            <a:ahLst/>
            <a:cxnLst/>
            <a:rect r="r" b="b" t="t" l="l"/>
            <a:pathLst>
              <a:path h="4114800" w="1340587">
                <a:moveTo>
                  <a:pt x="0" y="0"/>
                </a:moveTo>
                <a:lnTo>
                  <a:pt x="1340587" y="0"/>
                </a:lnTo>
                <a:lnTo>
                  <a:pt x="13405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40350">
            <a:off x="-130001" y="2028292"/>
            <a:ext cx="2889389" cy="4114800"/>
          </a:xfrm>
          <a:custGeom>
            <a:avLst/>
            <a:gdLst/>
            <a:ahLst/>
            <a:cxnLst/>
            <a:rect r="r" b="b" t="t" l="l"/>
            <a:pathLst>
              <a:path h="4114800" w="2889389">
                <a:moveTo>
                  <a:pt x="0" y="0"/>
                </a:moveTo>
                <a:lnTo>
                  <a:pt x="2889389" y="0"/>
                </a:lnTo>
                <a:lnTo>
                  <a:pt x="28893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584589">
            <a:off x="756304" y="-449050"/>
            <a:ext cx="2190563" cy="2664418"/>
          </a:xfrm>
          <a:custGeom>
            <a:avLst/>
            <a:gdLst/>
            <a:ahLst/>
            <a:cxnLst/>
            <a:rect r="r" b="b" t="t" l="l"/>
            <a:pathLst>
              <a:path h="2664418" w="2190563">
                <a:moveTo>
                  <a:pt x="0" y="0"/>
                </a:moveTo>
                <a:lnTo>
                  <a:pt x="2190563" y="0"/>
                </a:lnTo>
                <a:lnTo>
                  <a:pt x="2190563" y="2664418"/>
                </a:lnTo>
                <a:lnTo>
                  <a:pt x="0" y="266441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12387">
            <a:off x="15361566" y="6595182"/>
            <a:ext cx="6461256" cy="4114800"/>
          </a:xfrm>
          <a:custGeom>
            <a:avLst/>
            <a:gdLst/>
            <a:ahLst/>
            <a:cxnLst/>
            <a:rect r="r" b="b" t="t" l="l"/>
            <a:pathLst>
              <a:path h="4114800" w="6461256">
                <a:moveTo>
                  <a:pt x="0" y="0"/>
                </a:moveTo>
                <a:lnTo>
                  <a:pt x="6461256" y="0"/>
                </a:lnTo>
                <a:lnTo>
                  <a:pt x="64612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6757717">
            <a:off x="13289844" y="-1795776"/>
            <a:ext cx="2736342" cy="4114800"/>
          </a:xfrm>
          <a:custGeom>
            <a:avLst/>
            <a:gdLst/>
            <a:ahLst/>
            <a:cxnLst/>
            <a:rect r="r" b="b" t="t" l="l"/>
            <a:pathLst>
              <a:path h="4114800" w="2736342">
                <a:moveTo>
                  <a:pt x="0" y="0"/>
                </a:moveTo>
                <a:lnTo>
                  <a:pt x="2736342" y="0"/>
                </a:lnTo>
                <a:lnTo>
                  <a:pt x="27363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794345">
            <a:off x="14745824" y="963493"/>
            <a:ext cx="4081203" cy="2064106"/>
          </a:xfrm>
          <a:custGeom>
            <a:avLst/>
            <a:gdLst/>
            <a:ahLst/>
            <a:cxnLst/>
            <a:rect r="r" b="b" t="t" l="l"/>
            <a:pathLst>
              <a:path h="2064106" w="4081203">
                <a:moveTo>
                  <a:pt x="0" y="0"/>
                </a:moveTo>
                <a:lnTo>
                  <a:pt x="4081204" y="0"/>
                </a:lnTo>
                <a:lnTo>
                  <a:pt x="4081204" y="2064106"/>
                </a:lnTo>
                <a:lnTo>
                  <a:pt x="0" y="206410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606684">
            <a:off x="13441499" y="7463384"/>
            <a:ext cx="919408" cy="4114800"/>
          </a:xfrm>
          <a:custGeom>
            <a:avLst/>
            <a:gdLst/>
            <a:ahLst/>
            <a:cxnLst/>
            <a:rect r="r" b="b" t="t" l="l"/>
            <a:pathLst>
              <a:path h="4114800" w="919408">
                <a:moveTo>
                  <a:pt x="0" y="0"/>
                </a:moveTo>
                <a:lnTo>
                  <a:pt x="919408" y="0"/>
                </a:lnTo>
                <a:lnTo>
                  <a:pt x="9194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64957" y="-797183"/>
            <a:ext cx="6327671" cy="3746648"/>
          </a:xfrm>
          <a:custGeom>
            <a:avLst/>
            <a:gdLst/>
            <a:ahLst/>
            <a:cxnLst/>
            <a:rect r="r" b="b" t="t" l="l"/>
            <a:pathLst>
              <a:path h="3746648" w="6327671">
                <a:moveTo>
                  <a:pt x="0" y="0"/>
                </a:moveTo>
                <a:lnTo>
                  <a:pt x="6327671" y="0"/>
                </a:lnTo>
                <a:lnTo>
                  <a:pt x="6327671" y="3746647"/>
                </a:lnTo>
                <a:lnTo>
                  <a:pt x="0" y="3746647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572382" y="2445682"/>
            <a:ext cx="10839404" cy="36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2"/>
              </a:lnSpc>
            </a:pPr>
            <a:r>
              <a:rPr lang="en-US" sz="7878">
                <a:solidFill>
                  <a:srgbClr val="294A59"/>
                </a:solidFill>
                <a:latin typeface="DM Sans Bold"/>
              </a:rPr>
              <a:t>Planteamiento del problema y propuesta de solución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195744" y="7277086"/>
            <a:ext cx="7129530" cy="1487716"/>
            <a:chOff x="0" y="0"/>
            <a:chExt cx="1877736" cy="3918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77736" cy="391826"/>
            </a:xfrm>
            <a:custGeom>
              <a:avLst/>
              <a:gdLst/>
              <a:ahLst/>
              <a:cxnLst/>
              <a:rect r="r" b="b" t="t" l="l"/>
              <a:pathLst>
                <a:path h="391826" w="1877736">
                  <a:moveTo>
                    <a:pt x="55381" y="0"/>
                  </a:moveTo>
                  <a:lnTo>
                    <a:pt x="1822356" y="0"/>
                  </a:lnTo>
                  <a:cubicBezTo>
                    <a:pt x="1852942" y="0"/>
                    <a:pt x="1877736" y="24795"/>
                    <a:pt x="1877736" y="55381"/>
                  </a:cubicBezTo>
                  <a:lnTo>
                    <a:pt x="1877736" y="336446"/>
                  </a:lnTo>
                  <a:cubicBezTo>
                    <a:pt x="1877736" y="367032"/>
                    <a:pt x="1852942" y="391826"/>
                    <a:pt x="1822356" y="391826"/>
                  </a:cubicBezTo>
                  <a:lnTo>
                    <a:pt x="55381" y="391826"/>
                  </a:lnTo>
                  <a:cubicBezTo>
                    <a:pt x="24795" y="391826"/>
                    <a:pt x="0" y="367032"/>
                    <a:pt x="0" y="336446"/>
                  </a:cubicBezTo>
                  <a:lnTo>
                    <a:pt x="0" y="55381"/>
                  </a:lnTo>
                  <a:cubicBezTo>
                    <a:pt x="0" y="24795"/>
                    <a:pt x="24795" y="0"/>
                    <a:pt x="55381" y="0"/>
                  </a:cubicBezTo>
                  <a:close/>
                </a:path>
              </a:pathLst>
            </a:custGeom>
            <a:solidFill>
              <a:srgbClr val="91CDD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877736" cy="439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831210" y="6045428"/>
            <a:ext cx="6625580" cy="450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294A59"/>
                </a:solidFill>
                <a:latin typeface="DM Sans Bold"/>
              </a:rPr>
              <a:t>Grupo 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69152" y="7743887"/>
            <a:ext cx="2846685" cy="84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1136" indent="-260568" lvl="1">
              <a:lnSpc>
                <a:spcPts val="3379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DM Sans"/>
              </a:rPr>
              <a:t>Alessandra Valle</a:t>
            </a:r>
          </a:p>
          <a:p>
            <a:pPr algn="l" marL="521136" indent="-260568" lvl="1">
              <a:lnSpc>
                <a:spcPts val="3379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DM Sans"/>
              </a:rPr>
              <a:t>Juan Jose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57755" y="6882513"/>
            <a:ext cx="3845677" cy="170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</a:p>
          <a:p>
            <a:pPr algn="l">
              <a:lnSpc>
                <a:spcPts val="3379"/>
              </a:lnSpc>
            </a:pPr>
            <a:r>
              <a:rPr lang="en-US" sz="2413" strike="noStrike" u="none">
                <a:solidFill>
                  <a:srgbClr val="000000"/>
                </a:solidFill>
                <a:latin typeface="DM Sans"/>
              </a:rPr>
              <a:t>Integrantes:</a:t>
            </a:r>
          </a:p>
          <a:p>
            <a:pPr algn="l" marL="521136" indent="-260568" lvl="1">
              <a:lnSpc>
                <a:spcPts val="3379"/>
              </a:lnSpc>
              <a:buFont typeface="Arial"/>
              <a:buChar char="•"/>
            </a:pPr>
            <a:r>
              <a:rPr lang="en-US" sz="2413" strike="noStrike" u="none">
                <a:solidFill>
                  <a:srgbClr val="000000"/>
                </a:solidFill>
                <a:latin typeface="DM Sans"/>
              </a:rPr>
              <a:t>Catherine Boggio </a:t>
            </a:r>
          </a:p>
          <a:p>
            <a:pPr algn="l" marL="521136" indent="-260568" lvl="1">
              <a:lnSpc>
                <a:spcPts val="3379"/>
              </a:lnSpc>
              <a:buFont typeface="Arial"/>
              <a:buChar char="•"/>
            </a:pPr>
            <a:r>
              <a:rPr lang="en-US" sz="2413" strike="noStrike" u="none">
                <a:solidFill>
                  <a:srgbClr val="000000"/>
                </a:solidFill>
                <a:latin typeface="DM Sans"/>
              </a:rPr>
              <a:t>Melany Cama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534824" y="7332420"/>
            <a:ext cx="7129530" cy="1432382"/>
            <a:chOff x="0" y="0"/>
            <a:chExt cx="1877736" cy="37725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77736" cy="377253"/>
            </a:xfrm>
            <a:custGeom>
              <a:avLst/>
              <a:gdLst/>
              <a:ahLst/>
              <a:cxnLst/>
              <a:rect r="r" b="b" t="t" l="l"/>
              <a:pathLst>
                <a:path h="377253" w="1877736">
                  <a:moveTo>
                    <a:pt x="55381" y="0"/>
                  </a:moveTo>
                  <a:lnTo>
                    <a:pt x="1822356" y="0"/>
                  </a:lnTo>
                  <a:cubicBezTo>
                    <a:pt x="1852942" y="0"/>
                    <a:pt x="1877736" y="24795"/>
                    <a:pt x="1877736" y="55381"/>
                  </a:cubicBezTo>
                  <a:lnTo>
                    <a:pt x="1877736" y="321872"/>
                  </a:lnTo>
                  <a:cubicBezTo>
                    <a:pt x="1877736" y="352458"/>
                    <a:pt x="1852942" y="377253"/>
                    <a:pt x="1822356" y="377253"/>
                  </a:cubicBezTo>
                  <a:lnTo>
                    <a:pt x="55381" y="377253"/>
                  </a:lnTo>
                  <a:cubicBezTo>
                    <a:pt x="24795" y="377253"/>
                    <a:pt x="0" y="352458"/>
                    <a:pt x="0" y="321872"/>
                  </a:cubicBezTo>
                  <a:lnTo>
                    <a:pt x="0" y="55381"/>
                  </a:lnTo>
                  <a:cubicBezTo>
                    <a:pt x="0" y="24795"/>
                    <a:pt x="24795" y="0"/>
                    <a:pt x="55381" y="0"/>
                  </a:cubicBezTo>
                  <a:close/>
                </a:path>
              </a:pathLst>
            </a:custGeom>
            <a:solidFill>
              <a:srgbClr val="64B8C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877736" cy="424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3339618" y="7799221"/>
            <a:ext cx="2869307" cy="84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1136" indent="-260568" lvl="1">
              <a:lnSpc>
                <a:spcPts val="3379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DM Sans"/>
              </a:rPr>
              <a:t>Jose Cáceres</a:t>
            </a:r>
          </a:p>
          <a:p>
            <a:pPr algn="l" marL="521136" indent="-260568" lvl="1">
              <a:lnSpc>
                <a:spcPts val="3379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DM Sans"/>
              </a:rPr>
              <a:t>Julissa Venancio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96835" y="6937847"/>
            <a:ext cx="3845677" cy="170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</a:p>
          <a:p>
            <a:pPr algn="l">
              <a:lnSpc>
                <a:spcPts val="3379"/>
              </a:lnSpc>
            </a:pPr>
            <a:r>
              <a:rPr lang="en-US" sz="2413" strike="noStrike" u="none">
                <a:solidFill>
                  <a:srgbClr val="000000"/>
                </a:solidFill>
                <a:latin typeface="DM Sans"/>
              </a:rPr>
              <a:t>Docentes:</a:t>
            </a:r>
          </a:p>
          <a:p>
            <a:pPr algn="l" marL="521136" indent="-260568" lvl="1">
              <a:lnSpc>
                <a:spcPts val="3379"/>
              </a:lnSpc>
              <a:buFont typeface="Arial"/>
              <a:buChar char="•"/>
            </a:pPr>
            <a:r>
              <a:rPr lang="en-US" sz="2413" strike="noStrike" u="none">
                <a:solidFill>
                  <a:srgbClr val="000000"/>
                </a:solidFill>
                <a:latin typeface="DM Sans"/>
              </a:rPr>
              <a:t>Lewis De la Cruz</a:t>
            </a:r>
          </a:p>
          <a:p>
            <a:pPr algn="l" marL="521136" indent="-260568" lvl="1">
              <a:lnSpc>
                <a:spcPts val="3379"/>
              </a:lnSpc>
              <a:buFont typeface="Arial"/>
              <a:buChar char="•"/>
            </a:pPr>
            <a:r>
              <a:rPr lang="en-US" sz="2413" strike="noStrike" u="none">
                <a:solidFill>
                  <a:srgbClr val="000000"/>
                </a:solidFill>
                <a:latin typeface="DM Sans"/>
              </a:rPr>
              <a:t>Moises Meza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F0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19999">
            <a:off x="15331140" y="1074215"/>
            <a:ext cx="2736342" cy="4114800"/>
          </a:xfrm>
          <a:custGeom>
            <a:avLst/>
            <a:gdLst/>
            <a:ahLst/>
            <a:cxnLst/>
            <a:rect r="r" b="b" t="t" l="l"/>
            <a:pathLst>
              <a:path h="4114800" w="2736342">
                <a:moveTo>
                  <a:pt x="0" y="0"/>
                </a:moveTo>
                <a:lnTo>
                  <a:pt x="2736342" y="0"/>
                </a:lnTo>
                <a:lnTo>
                  <a:pt x="27363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4462" y="-1113215"/>
            <a:ext cx="3517622" cy="4114800"/>
          </a:xfrm>
          <a:custGeom>
            <a:avLst/>
            <a:gdLst/>
            <a:ahLst/>
            <a:cxnLst/>
            <a:rect r="r" b="b" t="t" l="l"/>
            <a:pathLst>
              <a:path h="4114800" w="3517622">
                <a:moveTo>
                  <a:pt x="0" y="0"/>
                </a:moveTo>
                <a:lnTo>
                  <a:pt x="3517622" y="0"/>
                </a:lnTo>
                <a:lnTo>
                  <a:pt x="35176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5651" y="4916669"/>
            <a:ext cx="3183622" cy="4114800"/>
          </a:xfrm>
          <a:custGeom>
            <a:avLst/>
            <a:gdLst/>
            <a:ahLst/>
            <a:cxnLst/>
            <a:rect r="r" b="b" t="t" l="l"/>
            <a:pathLst>
              <a:path h="4114800" w="3183622">
                <a:moveTo>
                  <a:pt x="0" y="0"/>
                </a:moveTo>
                <a:lnTo>
                  <a:pt x="3183622" y="0"/>
                </a:lnTo>
                <a:lnTo>
                  <a:pt x="31836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3679" y="7880594"/>
            <a:ext cx="2033776" cy="203377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6015302" y="5428794"/>
            <a:ext cx="2893322" cy="3519195"/>
          </a:xfrm>
          <a:custGeom>
            <a:avLst/>
            <a:gdLst/>
            <a:ahLst/>
            <a:cxnLst/>
            <a:rect r="r" b="b" t="t" l="l"/>
            <a:pathLst>
              <a:path h="3519195" w="2893322">
                <a:moveTo>
                  <a:pt x="0" y="0"/>
                </a:moveTo>
                <a:lnTo>
                  <a:pt x="2893321" y="0"/>
                </a:lnTo>
                <a:lnTo>
                  <a:pt x="2893321" y="3519195"/>
                </a:lnTo>
                <a:lnTo>
                  <a:pt x="0" y="35191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3679" y="4036142"/>
            <a:ext cx="2033776" cy="203377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720401" y="4638733"/>
            <a:ext cx="860331" cy="715172"/>
            <a:chOff x="0" y="0"/>
            <a:chExt cx="226589" cy="188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589" cy="188358"/>
            </a:xfrm>
            <a:custGeom>
              <a:avLst/>
              <a:gdLst/>
              <a:ahLst/>
              <a:cxnLst/>
              <a:rect r="r" b="b" t="t" l="l"/>
              <a:pathLst>
                <a:path h="188358" w="226589">
                  <a:moveTo>
                    <a:pt x="0" y="0"/>
                  </a:moveTo>
                  <a:lnTo>
                    <a:pt x="226589" y="0"/>
                  </a:lnTo>
                  <a:lnTo>
                    <a:pt x="226589" y="188358"/>
                  </a:lnTo>
                  <a:lnTo>
                    <a:pt x="0" y="188358"/>
                  </a:lnTo>
                  <a:close/>
                </a:path>
              </a:pathLst>
            </a:custGeom>
            <a:solidFill>
              <a:srgbClr val="D9F0F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26589" cy="216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1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3679" y="5957182"/>
            <a:ext cx="2033776" cy="2033776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886901" y="2743611"/>
            <a:ext cx="4247432" cy="1025670"/>
            <a:chOff x="0" y="0"/>
            <a:chExt cx="673797" cy="1627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3797" cy="162708"/>
            </a:xfrm>
            <a:custGeom>
              <a:avLst/>
              <a:gdLst/>
              <a:ahLst/>
              <a:cxnLst/>
              <a:rect r="r" b="b" t="t" l="l"/>
              <a:pathLst>
                <a:path h="162708" w="673797">
                  <a:moveTo>
                    <a:pt x="32809" y="0"/>
                  </a:moveTo>
                  <a:lnTo>
                    <a:pt x="640988" y="0"/>
                  </a:lnTo>
                  <a:cubicBezTo>
                    <a:pt x="649689" y="0"/>
                    <a:pt x="658034" y="3457"/>
                    <a:pt x="664187" y="9610"/>
                  </a:cubicBezTo>
                  <a:cubicBezTo>
                    <a:pt x="670340" y="15762"/>
                    <a:pt x="673797" y="24108"/>
                    <a:pt x="673797" y="32809"/>
                  </a:cubicBezTo>
                  <a:lnTo>
                    <a:pt x="673797" y="129899"/>
                  </a:lnTo>
                  <a:cubicBezTo>
                    <a:pt x="673797" y="138601"/>
                    <a:pt x="670340" y="146946"/>
                    <a:pt x="664187" y="153099"/>
                  </a:cubicBezTo>
                  <a:cubicBezTo>
                    <a:pt x="658034" y="159252"/>
                    <a:pt x="649689" y="162708"/>
                    <a:pt x="640988" y="162708"/>
                  </a:cubicBezTo>
                  <a:lnTo>
                    <a:pt x="32809" y="162708"/>
                  </a:lnTo>
                  <a:cubicBezTo>
                    <a:pt x="14689" y="162708"/>
                    <a:pt x="0" y="148019"/>
                    <a:pt x="0" y="129899"/>
                  </a:cubicBezTo>
                  <a:lnTo>
                    <a:pt x="0" y="32809"/>
                  </a:lnTo>
                  <a:cubicBezTo>
                    <a:pt x="0" y="24108"/>
                    <a:pt x="3457" y="15762"/>
                    <a:pt x="9610" y="9610"/>
                  </a:cubicBezTo>
                  <a:cubicBezTo>
                    <a:pt x="15762" y="3457"/>
                    <a:pt x="24108" y="0"/>
                    <a:pt x="32809" y="0"/>
                  </a:cubicBezTo>
                  <a:close/>
                </a:path>
              </a:pathLst>
            </a:custGeom>
            <a:solidFill>
              <a:srgbClr val="4BA8A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73797" cy="210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294A59"/>
                  </a:solidFill>
                  <a:latin typeface="DM Sans Bold"/>
                </a:rPr>
                <a:t>DIABETES MELLITUS TIPO 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27713" y="2246700"/>
            <a:ext cx="7925288" cy="1785385"/>
            <a:chOff x="0" y="0"/>
            <a:chExt cx="1257238" cy="2832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7238" cy="283227"/>
            </a:xfrm>
            <a:custGeom>
              <a:avLst/>
              <a:gdLst/>
              <a:ahLst/>
              <a:cxnLst/>
              <a:rect r="r" b="b" t="t" l="l"/>
              <a:pathLst>
                <a:path h="283227" w="1257238">
                  <a:moveTo>
                    <a:pt x="17584" y="0"/>
                  </a:moveTo>
                  <a:lnTo>
                    <a:pt x="1239655" y="0"/>
                  </a:lnTo>
                  <a:cubicBezTo>
                    <a:pt x="1244318" y="0"/>
                    <a:pt x="1248791" y="1853"/>
                    <a:pt x="1252088" y="5150"/>
                  </a:cubicBezTo>
                  <a:cubicBezTo>
                    <a:pt x="1255386" y="8448"/>
                    <a:pt x="1257238" y="12920"/>
                    <a:pt x="1257238" y="17584"/>
                  </a:cubicBezTo>
                  <a:lnTo>
                    <a:pt x="1257238" y="265643"/>
                  </a:lnTo>
                  <a:cubicBezTo>
                    <a:pt x="1257238" y="275354"/>
                    <a:pt x="1249366" y="283227"/>
                    <a:pt x="1239655" y="283227"/>
                  </a:cubicBezTo>
                  <a:lnTo>
                    <a:pt x="17584" y="283227"/>
                  </a:lnTo>
                  <a:cubicBezTo>
                    <a:pt x="7872" y="283227"/>
                    <a:pt x="0" y="275354"/>
                    <a:pt x="0" y="265643"/>
                  </a:cubicBezTo>
                  <a:lnTo>
                    <a:pt x="0" y="17584"/>
                  </a:lnTo>
                  <a:cubicBezTo>
                    <a:pt x="0" y="7872"/>
                    <a:pt x="7872" y="0"/>
                    <a:pt x="175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257238" cy="33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94A59"/>
                  </a:solidFill>
                  <a:latin typeface="DM Sans"/>
                </a:rPr>
                <a:t>Enfermedad crónica, se caracteriza por altos niveles de glucosa en la sangre [1].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853086" y="2659981"/>
            <a:ext cx="1555875" cy="1109300"/>
          </a:xfrm>
          <a:custGeom>
            <a:avLst/>
            <a:gdLst/>
            <a:ahLst/>
            <a:cxnLst/>
            <a:rect r="r" b="b" t="t" l="l"/>
            <a:pathLst>
              <a:path h="1109300" w="1555875">
                <a:moveTo>
                  <a:pt x="0" y="0"/>
                </a:moveTo>
                <a:lnTo>
                  <a:pt x="1555875" y="0"/>
                </a:lnTo>
                <a:lnTo>
                  <a:pt x="1555875" y="1109300"/>
                </a:lnTo>
                <a:lnTo>
                  <a:pt x="0" y="1109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27742" y="5632969"/>
            <a:ext cx="6771569" cy="2219570"/>
          </a:xfrm>
          <a:custGeom>
            <a:avLst/>
            <a:gdLst/>
            <a:ahLst/>
            <a:cxnLst/>
            <a:rect r="r" b="b" t="t" l="l"/>
            <a:pathLst>
              <a:path h="2219570" w="6771569">
                <a:moveTo>
                  <a:pt x="0" y="0"/>
                </a:moveTo>
                <a:lnTo>
                  <a:pt x="6771569" y="0"/>
                </a:lnTo>
                <a:lnTo>
                  <a:pt x="6771569" y="2219570"/>
                </a:lnTo>
                <a:lnTo>
                  <a:pt x="0" y="221957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240634" y="4600633"/>
            <a:ext cx="5323859" cy="79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67"/>
              </a:lnSpc>
              <a:spcBef>
                <a:spcPct val="0"/>
              </a:spcBef>
            </a:pPr>
            <a:r>
              <a:rPr lang="en-US" sz="2333">
                <a:solidFill>
                  <a:srgbClr val="294A59"/>
                </a:solidFill>
                <a:latin typeface="DM Sans Bold"/>
              </a:rPr>
              <a:t>En el 2022 se reportaron más de 19 mil casos de diabetes [3].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04875"/>
            <a:ext cx="162306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294A59"/>
                </a:solidFill>
                <a:latin typeface="DM Sans Bold"/>
              </a:rPr>
              <a:t>Contexto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57948" y="4792943"/>
            <a:ext cx="985237" cy="46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7"/>
              </a:lnSpc>
              <a:spcBef>
                <a:spcPct val="0"/>
              </a:spcBef>
            </a:pPr>
            <a:r>
              <a:rPr lang="en-US" sz="2676">
                <a:solidFill>
                  <a:srgbClr val="000000"/>
                </a:solidFill>
                <a:latin typeface="Open Sans Bold"/>
              </a:rPr>
              <a:t>96.5%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40634" y="8139672"/>
            <a:ext cx="5323859" cy="161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67"/>
              </a:lnSpc>
              <a:spcBef>
                <a:spcPct val="0"/>
              </a:spcBef>
            </a:pPr>
            <a:r>
              <a:rPr lang="en-US" sz="2333">
                <a:solidFill>
                  <a:srgbClr val="294A59"/>
                </a:solidFill>
                <a:latin typeface="DM Sans Bold"/>
              </a:rPr>
              <a:t>La OMS informa una tasa de letalidad media de pacientes con diabetes e hipertensión arterial (HTA) en el Perú de un 4.65% [5].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40634" y="6175781"/>
            <a:ext cx="5323859" cy="161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67"/>
              </a:lnSpc>
              <a:spcBef>
                <a:spcPct val="0"/>
              </a:spcBef>
            </a:pPr>
            <a:r>
              <a:rPr lang="en-US" sz="2333">
                <a:solidFill>
                  <a:srgbClr val="294A59"/>
                </a:solidFill>
                <a:latin typeface="DM Sans Bold"/>
              </a:rPr>
              <a:t>En ese mismo año, se encontró un total de 883 061 muertes en todo el Perú, siendo un 7% asociadas a DM2[4].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27742" y="8138289"/>
            <a:ext cx="6721402" cy="9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Tabla 1. Asociación de DM2 y HTA a pacientes mayores de 18 años en los distritos de Comas, Carabayllo e Independencia; ubicados en el área norte de la ciudad de Lima, Perú.[5]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F0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44990"/>
            <a:ext cx="162306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294A59"/>
                </a:solidFill>
                <a:latin typeface="DM Sans Bold"/>
              </a:rPr>
              <a:t>Ensayos clínicos[6]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78308" y="2109164"/>
            <a:ext cx="5412073" cy="688893"/>
            <a:chOff x="0" y="0"/>
            <a:chExt cx="858551" cy="1092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8551" cy="109283"/>
            </a:xfrm>
            <a:custGeom>
              <a:avLst/>
              <a:gdLst/>
              <a:ahLst/>
              <a:cxnLst/>
              <a:rect r="r" b="b" t="t" l="l"/>
              <a:pathLst>
                <a:path h="109283" w="858551">
                  <a:moveTo>
                    <a:pt x="54642" y="0"/>
                  </a:moveTo>
                  <a:lnTo>
                    <a:pt x="803910" y="0"/>
                  </a:lnTo>
                  <a:cubicBezTo>
                    <a:pt x="818401" y="0"/>
                    <a:pt x="832300" y="5757"/>
                    <a:pt x="842547" y="16004"/>
                  </a:cubicBezTo>
                  <a:cubicBezTo>
                    <a:pt x="852794" y="26251"/>
                    <a:pt x="858551" y="40150"/>
                    <a:pt x="858551" y="54642"/>
                  </a:cubicBezTo>
                  <a:lnTo>
                    <a:pt x="858551" y="54642"/>
                  </a:lnTo>
                  <a:cubicBezTo>
                    <a:pt x="858551" y="84819"/>
                    <a:pt x="834087" y="109283"/>
                    <a:pt x="803910" y="109283"/>
                  </a:cubicBezTo>
                  <a:lnTo>
                    <a:pt x="54642" y="109283"/>
                  </a:lnTo>
                  <a:cubicBezTo>
                    <a:pt x="24464" y="109283"/>
                    <a:pt x="0" y="84819"/>
                    <a:pt x="0" y="54642"/>
                  </a:cubicBezTo>
                  <a:lnTo>
                    <a:pt x="0" y="54642"/>
                  </a:lnTo>
                  <a:cubicBezTo>
                    <a:pt x="0" y="24464"/>
                    <a:pt x="24464" y="0"/>
                    <a:pt x="54642" y="0"/>
                  </a:cubicBezTo>
                  <a:close/>
                </a:path>
              </a:pathLst>
            </a:custGeom>
            <a:solidFill>
              <a:srgbClr val="C2E8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58551" cy="156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94A59"/>
                  </a:solidFill>
                  <a:latin typeface="DM Sans Bold"/>
                </a:rPr>
                <a:t>Objetivo principal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37963" y="2109164"/>
            <a:ext cx="5412073" cy="688893"/>
            <a:chOff x="0" y="0"/>
            <a:chExt cx="858551" cy="109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8551" cy="109283"/>
            </a:xfrm>
            <a:custGeom>
              <a:avLst/>
              <a:gdLst/>
              <a:ahLst/>
              <a:cxnLst/>
              <a:rect r="r" b="b" t="t" l="l"/>
              <a:pathLst>
                <a:path h="109283" w="858551">
                  <a:moveTo>
                    <a:pt x="54642" y="0"/>
                  </a:moveTo>
                  <a:lnTo>
                    <a:pt x="803910" y="0"/>
                  </a:lnTo>
                  <a:cubicBezTo>
                    <a:pt x="818401" y="0"/>
                    <a:pt x="832300" y="5757"/>
                    <a:pt x="842547" y="16004"/>
                  </a:cubicBezTo>
                  <a:cubicBezTo>
                    <a:pt x="852794" y="26251"/>
                    <a:pt x="858551" y="40150"/>
                    <a:pt x="858551" y="54642"/>
                  </a:cubicBezTo>
                  <a:lnTo>
                    <a:pt x="858551" y="54642"/>
                  </a:lnTo>
                  <a:cubicBezTo>
                    <a:pt x="858551" y="84819"/>
                    <a:pt x="834087" y="109283"/>
                    <a:pt x="803910" y="109283"/>
                  </a:cubicBezTo>
                  <a:lnTo>
                    <a:pt x="54642" y="109283"/>
                  </a:lnTo>
                  <a:cubicBezTo>
                    <a:pt x="24464" y="109283"/>
                    <a:pt x="0" y="84819"/>
                    <a:pt x="0" y="54642"/>
                  </a:cubicBezTo>
                  <a:lnTo>
                    <a:pt x="0" y="54642"/>
                  </a:lnTo>
                  <a:cubicBezTo>
                    <a:pt x="0" y="24464"/>
                    <a:pt x="24464" y="0"/>
                    <a:pt x="54642" y="0"/>
                  </a:cubicBezTo>
                  <a:close/>
                </a:path>
              </a:pathLst>
            </a:custGeom>
            <a:solidFill>
              <a:srgbClr val="C2E8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58551" cy="156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94A59"/>
                  </a:solidFill>
                  <a:latin typeface="DM Sans Bold"/>
                </a:rPr>
                <a:t>Población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37963" y="5570212"/>
            <a:ext cx="5412073" cy="688893"/>
            <a:chOff x="0" y="0"/>
            <a:chExt cx="858551" cy="1092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8551" cy="109283"/>
            </a:xfrm>
            <a:custGeom>
              <a:avLst/>
              <a:gdLst/>
              <a:ahLst/>
              <a:cxnLst/>
              <a:rect r="r" b="b" t="t" l="l"/>
              <a:pathLst>
                <a:path h="109283" w="858551">
                  <a:moveTo>
                    <a:pt x="54642" y="0"/>
                  </a:moveTo>
                  <a:lnTo>
                    <a:pt x="803910" y="0"/>
                  </a:lnTo>
                  <a:cubicBezTo>
                    <a:pt x="818401" y="0"/>
                    <a:pt x="832300" y="5757"/>
                    <a:pt x="842547" y="16004"/>
                  </a:cubicBezTo>
                  <a:cubicBezTo>
                    <a:pt x="852794" y="26251"/>
                    <a:pt x="858551" y="40150"/>
                    <a:pt x="858551" y="54642"/>
                  </a:cubicBezTo>
                  <a:lnTo>
                    <a:pt x="858551" y="54642"/>
                  </a:lnTo>
                  <a:cubicBezTo>
                    <a:pt x="858551" y="84819"/>
                    <a:pt x="834087" y="109283"/>
                    <a:pt x="803910" y="109283"/>
                  </a:cubicBezTo>
                  <a:lnTo>
                    <a:pt x="54642" y="109283"/>
                  </a:lnTo>
                  <a:cubicBezTo>
                    <a:pt x="24464" y="109283"/>
                    <a:pt x="0" y="84819"/>
                    <a:pt x="0" y="54642"/>
                  </a:cubicBezTo>
                  <a:lnTo>
                    <a:pt x="0" y="54642"/>
                  </a:lnTo>
                  <a:cubicBezTo>
                    <a:pt x="0" y="24464"/>
                    <a:pt x="24464" y="0"/>
                    <a:pt x="54642" y="0"/>
                  </a:cubicBezTo>
                  <a:close/>
                </a:path>
              </a:pathLst>
            </a:custGeom>
            <a:solidFill>
              <a:srgbClr val="C2E8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58551" cy="156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94A59"/>
                  </a:solidFill>
                  <a:latin typeface="DM Sans Bold"/>
                </a:rPr>
                <a:t>Resultados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8308" y="2798057"/>
            <a:ext cx="5412073" cy="2772155"/>
            <a:chOff x="0" y="0"/>
            <a:chExt cx="858551" cy="4397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8551" cy="439764"/>
            </a:xfrm>
            <a:custGeom>
              <a:avLst/>
              <a:gdLst/>
              <a:ahLst/>
              <a:cxnLst/>
              <a:rect r="r" b="b" t="t" l="l"/>
              <a:pathLst>
                <a:path h="439764" w="858551">
                  <a:moveTo>
                    <a:pt x="60081" y="0"/>
                  </a:moveTo>
                  <a:lnTo>
                    <a:pt x="798471" y="0"/>
                  </a:lnTo>
                  <a:cubicBezTo>
                    <a:pt x="814405" y="0"/>
                    <a:pt x="829687" y="6330"/>
                    <a:pt x="840954" y="17597"/>
                  </a:cubicBezTo>
                  <a:cubicBezTo>
                    <a:pt x="852221" y="28865"/>
                    <a:pt x="858551" y="44146"/>
                    <a:pt x="858551" y="60081"/>
                  </a:cubicBezTo>
                  <a:lnTo>
                    <a:pt x="858551" y="379684"/>
                  </a:lnTo>
                  <a:cubicBezTo>
                    <a:pt x="858551" y="395618"/>
                    <a:pt x="852221" y="410900"/>
                    <a:pt x="840954" y="422167"/>
                  </a:cubicBezTo>
                  <a:cubicBezTo>
                    <a:pt x="829687" y="433434"/>
                    <a:pt x="814405" y="439764"/>
                    <a:pt x="798471" y="439764"/>
                  </a:cubicBezTo>
                  <a:lnTo>
                    <a:pt x="60081" y="439764"/>
                  </a:lnTo>
                  <a:cubicBezTo>
                    <a:pt x="26899" y="439764"/>
                    <a:pt x="0" y="412865"/>
                    <a:pt x="0" y="379684"/>
                  </a:cubicBezTo>
                  <a:lnTo>
                    <a:pt x="0" y="60081"/>
                  </a:lnTo>
                  <a:cubicBezTo>
                    <a:pt x="0" y="44146"/>
                    <a:pt x="6330" y="28865"/>
                    <a:pt x="17597" y="17597"/>
                  </a:cubicBezTo>
                  <a:cubicBezTo>
                    <a:pt x="28865" y="6330"/>
                    <a:pt x="44146" y="0"/>
                    <a:pt x="600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58551" cy="487389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just" marL="0" indent="0" lvl="1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94A59"/>
                  </a:solidFill>
                  <a:latin typeface="DM Sans"/>
                </a:rPr>
                <a:t>Identificar al menos un factor clínico para la presentación de hipertrofia ventricular izquierda en pacientes con diagnóstico de diabetes mellitus tipo 2.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437963" y="2798057"/>
            <a:ext cx="5412073" cy="2797937"/>
            <a:chOff x="0" y="0"/>
            <a:chExt cx="858551" cy="4438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8551" cy="443854"/>
            </a:xfrm>
            <a:custGeom>
              <a:avLst/>
              <a:gdLst/>
              <a:ahLst/>
              <a:cxnLst/>
              <a:rect r="r" b="b" t="t" l="l"/>
              <a:pathLst>
                <a:path h="443854" w="858551">
                  <a:moveTo>
                    <a:pt x="60081" y="0"/>
                  </a:moveTo>
                  <a:lnTo>
                    <a:pt x="798471" y="0"/>
                  </a:lnTo>
                  <a:cubicBezTo>
                    <a:pt x="814405" y="0"/>
                    <a:pt x="829687" y="6330"/>
                    <a:pt x="840954" y="17597"/>
                  </a:cubicBezTo>
                  <a:cubicBezTo>
                    <a:pt x="852221" y="28865"/>
                    <a:pt x="858551" y="44146"/>
                    <a:pt x="858551" y="60081"/>
                  </a:cubicBezTo>
                  <a:lnTo>
                    <a:pt x="858551" y="383774"/>
                  </a:lnTo>
                  <a:cubicBezTo>
                    <a:pt x="858551" y="416955"/>
                    <a:pt x="831652" y="443854"/>
                    <a:pt x="798471" y="443854"/>
                  </a:cubicBezTo>
                  <a:lnTo>
                    <a:pt x="60081" y="443854"/>
                  </a:lnTo>
                  <a:cubicBezTo>
                    <a:pt x="44146" y="443854"/>
                    <a:pt x="28865" y="437524"/>
                    <a:pt x="17597" y="426257"/>
                  </a:cubicBezTo>
                  <a:cubicBezTo>
                    <a:pt x="6330" y="414990"/>
                    <a:pt x="0" y="399708"/>
                    <a:pt x="0" y="383774"/>
                  </a:cubicBezTo>
                  <a:lnTo>
                    <a:pt x="0" y="60081"/>
                  </a:lnTo>
                  <a:cubicBezTo>
                    <a:pt x="0" y="44146"/>
                    <a:pt x="6330" y="28865"/>
                    <a:pt x="17597" y="17597"/>
                  </a:cubicBezTo>
                  <a:cubicBezTo>
                    <a:pt x="28865" y="6330"/>
                    <a:pt x="44146" y="0"/>
                    <a:pt x="600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58551" cy="491479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just" marL="0" indent="0" lvl="1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94A59"/>
                  </a:solidFill>
                  <a:latin typeface="DM Sans"/>
                  <a:ea typeface="DM Sans"/>
                </a:rPr>
                <a:t>Se realizó un estudio transversal en el Hospital General de las Fuerzas Armadas N.° 1 (HG-1) de Quito-Ecuador. La población objetivo estuvo conformada por pacientes con DM de la consulta externa del servicio de endocrinología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37963" y="6259104"/>
            <a:ext cx="5412073" cy="3541928"/>
            <a:chOff x="0" y="0"/>
            <a:chExt cx="858551" cy="5618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8551" cy="561878"/>
            </a:xfrm>
            <a:custGeom>
              <a:avLst/>
              <a:gdLst/>
              <a:ahLst/>
              <a:cxnLst/>
              <a:rect r="r" b="b" t="t" l="l"/>
              <a:pathLst>
                <a:path h="561878" w="858551">
                  <a:moveTo>
                    <a:pt x="60081" y="0"/>
                  </a:moveTo>
                  <a:lnTo>
                    <a:pt x="798471" y="0"/>
                  </a:lnTo>
                  <a:cubicBezTo>
                    <a:pt x="814405" y="0"/>
                    <a:pt x="829687" y="6330"/>
                    <a:pt x="840954" y="17597"/>
                  </a:cubicBezTo>
                  <a:cubicBezTo>
                    <a:pt x="852221" y="28865"/>
                    <a:pt x="858551" y="44146"/>
                    <a:pt x="858551" y="60081"/>
                  </a:cubicBezTo>
                  <a:lnTo>
                    <a:pt x="858551" y="501798"/>
                  </a:lnTo>
                  <a:cubicBezTo>
                    <a:pt x="858551" y="534979"/>
                    <a:pt x="831652" y="561878"/>
                    <a:pt x="798471" y="561878"/>
                  </a:cubicBezTo>
                  <a:lnTo>
                    <a:pt x="60081" y="561878"/>
                  </a:lnTo>
                  <a:cubicBezTo>
                    <a:pt x="44146" y="561878"/>
                    <a:pt x="28865" y="555549"/>
                    <a:pt x="17597" y="544281"/>
                  </a:cubicBezTo>
                  <a:cubicBezTo>
                    <a:pt x="6330" y="533014"/>
                    <a:pt x="0" y="517732"/>
                    <a:pt x="0" y="501798"/>
                  </a:cubicBezTo>
                  <a:lnTo>
                    <a:pt x="0" y="60081"/>
                  </a:lnTo>
                  <a:cubicBezTo>
                    <a:pt x="0" y="44146"/>
                    <a:pt x="6330" y="28865"/>
                    <a:pt x="17597" y="17597"/>
                  </a:cubicBezTo>
                  <a:cubicBezTo>
                    <a:pt x="28865" y="6330"/>
                    <a:pt x="44146" y="0"/>
                    <a:pt x="600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58551" cy="609503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just" marL="0" indent="0" lvl="1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94A59"/>
                  </a:solidFill>
                  <a:latin typeface="DM Sans"/>
                </a:rPr>
                <a:t>Se encontró una frecuencia de 63,7% de HVI en pacientes diabéticos sin antecedentes de causas definidas para esta enfermedad. Además, los adultos mayores del sexo femenino que padecen de DM son el grupo de riesgo más vulnerable a desarrollar hipertrofia ventricular izquierda (HVI).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97619" y="2109164"/>
            <a:ext cx="5412073" cy="688893"/>
            <a:chOff x="0" y="0"/>
            <a:chExt cx="858551" cy="1092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8551" cy="109283"/>
            </a:xfrm>
            <a:custGeom>
              <a:avLst/>
              <a:gdLst/>
              <a:ahLst/>
              <a:cxnLst/>
              <a:rect r="r" b="b" t="t" l="l"/>
              <a:pathLst>
                <a:path h="109283" w="858551">
                  <a:moveTo>
                    <a:pt x="54642" y="0"/>
                  </a:moveTo>
                  <a:lnTo>
                    <a:pt x="803910" y="0"/>
                  </a:lnTo>
                  <a:cubicBezTo>
                    <a:pt x="818401" y="0"/>
                    <a:pt x="832300" y="5757"/>
                    <a:pt x="842547" y="16004"/>
                  </a:cubicBezTo>
                  <a:cubicBezTo>
                    <a:pt x="852794" y="26251"/>
                    <a:pt x="858551" y="40150"/>
                    <a:pt x="858551" y="54642"/>
                  </a:cubicBezTo>
                  <a:lnTo>
                    <a:pt x="858551" y="54642"/>
                  </a:lnTo>
                  <a:cubicBezTo>
                    <a:pt x="858551" y="84819"/>
                    <a:pt x="834087" y="109283"/>
                    <a:pt x="803910" y="109283"/>
                  </a:cubicBezTo>
                  <a:lnTo>
                    <a:pt x="54642" y="109283"/>
                  </a:lnTo>
                  <a:cubicBezTo>
                    <a:pt x="24464" y="109283"/>
                    <a:pt x="0" y="84819"/>
                    <a:pt x="0" y="54642"/>
                  </a:cubicBezTo>
                  <a:lnTo>
                    <a:pt x="0" y="54642"/>
                  </a:lnTo>
                  <a:cubicBezTo>
                    <a:pt x="0" y="24464"/>
                    <a:pt x="24464" y="0"/>
                    <a:pt x="54642" y="0"/>
                  </a:cubicBezTo>
                  <a:close/>
                </a:path>
              </a:pathLst>
            </a:custGeom>
            <a:solidFill>
              <a:srgbClr val="C2E8F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58551" cy="156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94A59"/>
                  </a:solidFill>
                  <a:latin typeface="DM Sans Bold"/>
                </a:rPr>
                <a:t>Variables de interés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997619" y="2798057"/>
            <a:ext cx="5412073" cy="2772155"/>
            <a:chOff x="0" y="0"/>
            <a:chExt cx="858551" cy="43976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8551" cy="439764"/>
            </a:xfrm>
            <a:custGeom>
              <a:avLst/>
              <a:gdLst/>
              <a:ahLst/>
              <a:cxnLst/>
              <a:rect r="r" b="b" t="t" l="l"/>
              <a:pathLst>
                <a:path h="439764" w="858551">
                  <a:moveTo>
                    <a:pt x="60081" y="0"/>
                  </a:moveTo>
                  <a:lnTo>
                    <a:pt x="798471" y="0"/>
                  </a:lnTo>
                  <a:cubicBezTo>
                    <a:pt x="814405" y="0"/>
                    <a:pt x="829687" y="6330"/>
                    <a:pt x="840954" y="17597"/>
                  </a:cubicBezTo>
                  <a:cubicBezTo>
                    <a:pt x="852221" y="28865"/>
                    <a:pt x="858551" y="44146"/>
                    <a:pt x="858551" y="60081"/>
                  </a:cubicBezTo>
                  <a:lnTo>
                    <a:pt x="858551" y="379684"/>
                  </a:lnTo>
                  <a:cubicBezTo>
                    <a:pt x="858551" y="395618"/>
                    <a:pt x="852221" y="410900"/>
                    <a:pt x="840954" y="422167"/>
                  </a:cubicBezTo>
                  <a:cubicBezTo>
                    <a:pt x="829687" y="433434"/>
                    <a:pt x="814405" y="439764"/>
                    <a:pt x="798471" y="439764"/>
                  </a:cubicBezTo>
                  <a:lnTo>
                    <a:pt x="60081" y="439764"/>
                  </a:lnTo>
                  <a:cubicBezTo>
                    <a:pt x="26899" y="439764"/>
                    <a:pt x="0" y="412865"/>
                    <a:pt x="0" y="379684"/>
                  </a:cubicBezTo>
                  <a:lnTo>
                    <a:pt x="0" y="60081"/>
                  </a:lnTo>
                  <a:cubicBezTo>
                    <a:pt x="0" y="44146"/>
                    <a:pt x="6330" y="28865"/>
                    <a:pt x="17597" y="17597"/>
                  </a:cubicBezTo>
                  <a:cubicBezTo>
                    <a:pt x="28865" y="6330"/>
                    <a:pt x="44146" y="0"/>
                    <a:pt x="600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58551" cy="487389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294A59"/>
                  </a:solidFill>
                  <a:latin typeface="DM Sans"/>
                </a:rPr>
                <a:t>Variable independiente: Factores asociados como diabetes.</a:t>
              </a:r>
            </a:p>
            <a:p>
              <a:pPr algn="just" marL="453392" indent="-226696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294A59"/>
                  </a:solidFill>
                  <a:latin typeface="DM Sans"/>
                </a:rPr>
                <a:t>Variable dependiente: Presentación de hipertrofia ventricular izquierda en pacientes con diabetes mellitus tipo 2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5732469">
            <a:off x="16173454" y="-1897493"/>
            <a:ext cx="3517622" cy="4114800"/>
          </a:xfrm>
          <a:custGeom>
            <a:avLst/>
            <a:gdLst/>
            <a:ahLst/>
            <a:cxnLst/>
            <a:rect r="r" b="b" t="t" l="l"/>
            <a:pathLst>
              <a:path h="4114800" w="3517622">
                <a:moveTo>
                  <a:pt x="0" y="0"/>
                </a:moveTo>
                <a:lnTo>
                  <a:pt x="3517622" y="0"/>
                </a:lnTo>
                <a:lnTo>
                  <a:pt x="35176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8700" y="5914658"/>
            <a:ext cx="3183622" cy="4114800"/>
          </a:xfrm>
          <a:custGeom>
            <a:avLst/>
            <a:gdLst/>
            <a:ahLst/>
            <a:cxnLst/>
            <a:rect r="r" b="b" t="t" l="l"/>
            <a:pathLst>
              <a:path h="4114800" w="3183622">
                <a:moveTo>
                  <a:pt x="0" y="0"/>
                </a:moveTo>
                <a:lnTo>
                  <a:pt x="3183622" y="0"/>
                </a:lnTo>
                <a:lnTo>
                  <a:pt x="31836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078887" y="7136615"/>
            <a:ext cx="2190563" cy="2664418"/>
          </a:xfrm>
          <a:custGeom>
            <a:avLst/>
            <a:gdLst/>
            <a:ahLst/>
            <a:cxnLst/>
            <a:rect r="r" b="b" t="t" l="l"/>
            <a:pathLst>
              <a:path h="2664418" w="2190563">
                <a:moveTo>
                  <a:pt x="0" y="0"/>
                </a:moveTo>
                <a:lnTo>
                  <a:pt x="2190563" y="0"/>
                </a:lnTo>
                <a:lnTo>
                  <a:pt x="2190563" y="2664418"/>
                </a:lnTo>
                <a:lnTo>
                  <a:pt x="0" y="2664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F0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5951" y="5777230"/>
            <a:ext cx="11296098" cy="3046583"/>
          </a:xfrm>
          <a:custGeom>
            <a:avLst/>
            <a:gdLst/>
            <a:ahLst/>
            <a:cxnLst/>
            <a:rect r="r" b="b" t="t" l="l"/>
            <a:pathLst>
              <a:path h="3046583" w="11296098">
                <a:moveTo>
                  <a:pt x="0" y="0"/>
                </a:moveTo>
                <a:lnTo>
                  <a:pt x="11296098" y="0"/>
                </a:lnTo>
                <a:lnTo>
                  <a:pt x="11296098" y="3046583"/>
                </a:lnTo>
                <a:lnTo>
                  <a:pt x="0" y="3046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49551"/>
            <a:ext cx="1594754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94A59"/>
                </a:solidFill>
                <a:latin typeface="DM Sans"/>
              </a:rPr>
              <a:t>La problemática en Perú respecto a la hipertrofia ventricular izquierda (HVI), se da en la población mayor de 65 años, especialmente en zonas de altura, resalta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85850"/>
            <a:ext cx="7110587" cy="82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22"/>
              </a:lnSpc>
            </a:pPr>
            <a:r>
              <a:rPr lang="en-US" sz="5800">
                <a:solidFill>
                  <a:srgbClr val="294A59"/>
                </a:solidFill>
                <a:latin typeface="DM Sans Bold"/>
              </a:rPr>
              <a:t>Problemática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02388" y="4671695"/>
            <a:ext cx="12400169" cy="89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94A59"/>
                </a:solidFill>
                <a:latin typeface="DM Sans Bold"/>
              </a:rPr>
              <a:t>Se describe que la presencia de diabetes mellitus tipo 2 aumenta el riesgo de HVI en aproximadamente 1,5 veces más [7].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27632" y="9095423"/>
            <a:ext cx="8549680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Tabla 2.  . Factores de riesgo asociados a la hipertrofia ventricular izquierda [7].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890893">
            <a:off x="-907362" y="6845491"/>
            <a:ext cx="2933604" cy="3663540"/>
          </a:xfrm>
          <a:custGeom>
            <a:avLst/>
            <a:gdLst/>
            <a:ahLst/>
            <a:cxnLst/>
            <a:rect r="r" b="b" t="t" l="l"/>
            <a:pathLst>
              <a:path h="3663540" w="2933604">
                <a:moveTo>
                  <a:pt x="0" y="0"/>
                </a:moveTo>
                <a:lnTo>
                  <a:pt x="2933603" y="0"/>
                </a:lnTo>
                <a:lnTo>
                  <a:pt x="2933603" y="3663540"/>
                </a:lnTo>
                <a:lnTo>
                  <a:pt x="0" y="3663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12387">
            <a:off x="15909165" y="5764170"/>
            <a:ext cx="6461256" cy="4114800"/>
          </a:xfrm>
          <a:custGeom>
            <a:avLst/>
            <a:gdLst/>
            <a:ahLst/>
            <a:cxnLst/>
            <a:rect r="r" b="b" t="t" l="l"/>
            <a:pathLst>
              <a:path h="4114800" w="6461256">
                <a:moveTo>
                  <a:pt x="0" y="0"/>
                </a:moveTo>
                <a:lnTo>
                  <a:pt x="6461256" y="0"/>
                </a:lnTo>
                <a:lnTo>
                  <a:pt x="64612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610491">
            <a:off x="15768254" y="-1625171"/>
            <a:ext cx="1629750" cy="4114800"/>
          </a:xfrm>
          <a:custGeom>
            <a:avLst/>
            <a:gdLst/>
            <a:ahLst/>
            <a:cxnLst/>
            <a:rect r="r" b="b" t="t" l="l"/>
            <a:pathLst>
              <a:path h="4114800" w="1629750">
                <a:moveTo>
                  <a:pt x="0" y="0"/>
                </a:moveTo>
                <a:lnTo>
                  <a:pt x="1629751" y="0"/>
                </a:lnTo>
                <a:lnTo>
                  <a:pt x="16297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F0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52817" y="2683676"/>
            <a:ext cx="7504650" cy="3752325"/>
          </a:xfrm>
          <a:custGeom>
            <a:avLst/>
            <a:gdLst/>
            <a:ahLst/>
            <a:cxnLst/>
            <a:rect r="r" b="b" t="t" l="l"/>
            <a:pathLst>
              <a:path h="3752325" w="7504650">
                <a:moveTo>
                  <a:pt x="0" y="0"/>
                </a:moveTo>
                <a:lnTo>
                  <a:pt x="7504650" y="0"/>
                </a:lnTo>
                <a:lnTo>
                  <a:pt x="7504650" y="3752326"/>
                </a:lnTo>
                <a:lnTo>
                  <a:pt x="0" y="3752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5850"/>
            <a:ext cx="7110587" cy="823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22"/>
              </a:lnSpc>
            </a:pPr>
            <a:r>
              <a:rPr lang="en-US" sz="5800">
                <a:solidFill>
                  <a:srgbClr val="294A59"/>
                </a:solidFill>
                <a:latin typeface="DM Sans Bold"/>
              </a:rPr>
              <a:t>Problemática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42895"/>
            <a:ext cx="8358570" cy="455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94A59"/>
                </a:solidFill>
                <a:latin typeface="DM Sans"/>
              </a:rPr>
              <a:t>En pacientes hipertensos, la HVI es un indicador de complicaciones cardiovasculares; la mortalidad en este grupo de personas es </a:t>
            </a:r>
            <a:r>
              <a:rPr lang="en-US" sz="2600">
                <a:solidFill>
                  <a:srgbClr val="294A59"/>
                </a:solidFill>
                <a:latin typeface="DM Sans Bold"/>
              </a:rPr>
              <a:t>2 a 4 veces mayor</a:t>
            </a:r>
            <a:r>
              <a:rPr lang="en-US" sz="2600">
                <a:solidFill>
                  <a:srgbClr val="294A59"/>
                </a:solidFill>
                <a:latin typeface="DM Sans"/>
              </a:rPr>
              <a:t> que la población general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94A59"/>
                </a:solidFill>
                <a:latin typeface="DM Sans"/>
              </a:rPr>
              <a:t>La diabetes mellitus (DM) es un factor de riesgo importante para la aparición de HVI y su prevalencia puede alcanzar hasta el 70 % en personas con DM tipo 2. En nuestra serie se encontró HVI en el </a:t>
            </a:r>
            <a:r>
              <a:rPr lang="en-US" sz="2600">
                <a:solidFill>
                  <a:srgbClr val="294A59"/>
                </a:solidFill>
                <a:latin typeface="DM Sans Bold"/>
              </a:rPr>
              <a:t>76,92 %</a:t>
            </a:r>
            <a:r>
              <a:rPr lang="en-US" sz="2600">
                <a:solidFill>
                  <a:srgbClr val="294A59"/>
                </a:solidFill>
                <a:latin typeface="DM Sans"/>
              </a:rPr>
              <a:t> de pacientes diabéticos e hipertensos [8].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68978" y="6747251"/>
            <a:ext cx="7272329" cy="6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7"/>
              </a:lnSpc>
            </a:pPr>
            <a:r>
              <a:rPr lang="en-US" sz="1790">
                <a:solidFill>
                  <a:srgbClr val="000000"/>
                </a:solidFill>
                <a:latin typeface="Open Sans"/>
              </a:rPr>
              <a:t>Tabla 3. Factores asociados en pacientes con hipertensión arterial [8].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239094" y="7789616"/>
            <a:ext cx="2689798" cy="4114800"/>
          </a:xfrm>
          <a:custGeom>
            <a:avLst/>
            <a:gdLst/>
            <a:ahLst/>
            <a:cxnLst/>
            <a:rect r="r" b="b" t="t" l="l"/>
            <a:pathLst>
              <a:path h="4114800" w="2689798">
                <a:moveTo>
                  <a:pt x="0" y="0"/>
                </a:moveTo>
                <a:lnTo>
                  <a:pt x="2689798" y="0"/>
                </a:lnTo>
                <a:lnTo>
                  <a:pt x="26897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985964">
            <a:off x="16003505" y="-1807569"/>
            <a:ext cx="867421" cy="4114800"/>
          </a:xfrm>
          <a:custGeom>
            <a:avLst/>
            <a:gdLst/>
            <a:ahLst/>
            <a:cxnLst/>
            <a:rect r="r" b="b" t="t" l="l"/>
            <a:pathLst>
              <a:path h="4114800" w="867421">
                <a:moveTo>
                  <a:pt x="0" y="0"/>
                </a:moveTo>
                <a:lnTo>
                  <a:pt x="867420" y="0"/>
                </a:lnTo>
                <a:lnTo>
                  <a:pt x="867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F0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6756" y="3095786"/>
            <a:ext cx="5513498" cy="4709892"/>
            <a:chOff x="0" y="0"/>
            <a:chExt cx="874641" cy="747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4641" cy="747160"/>
            </a:xfrm>
            <a:custGeom>
              <a:avLst/>
              <a:gdLst/>
              <a:ahLst/>
              <a:cxnLst/>
              <a:rect r="r" b="b" t="t" l="l"/>
              <a:pathLst>
                <a:path h="747160" w="874641">
                  <a:moveTo>
                    <a:pt x="58975" y="0"/>
                  </a:moveTo>
                  <a:lnTo>
                    <a:pt x="815666" y="0"/>
                  </a:lnTo>
                  <a:cubicBezTo>
                    <a:pt x="831307" y="0"/>
                    <a:pt x="846307" y="6213"/>
                    <a:pt x="857367" y="17273"/>
                  </a:cubicBezTo>
                  <a:cubicBezTo>
                    <a:pt x="868427" y="28334"/>
                    <a:pt x="874641" y="43334"/>
                    <a:pt x="874641" y="58975"/>
                  </a:cubicBezTo>
                  <a:lnTo>
                    <a:pt x="874641" y="688184"/>
                  </a:lnTo>
                  <a:cubicBezTo>
                    <a:pt x="874641" y="703826"/>
                    <a:pt x="868427" y="718826"/>
                    <a:pt x="857367" y="729886"/>
                  </a:cubicBezTo>
                  <a:cubicBezTo>
                    <a:pt x="846307" y="740946"/>
                    <a:pt x="831307" y="747160"/>
                    <a:pt x="815666" y="747160"/>
                  </a:cubicBezTo>
                  <a:lnTo>
                    <a:pt x="58975" y="747160"/>
                  </a:lnTo>
                  <a:cubicBezTo>
                    <a:pt x="43334" y="747160"/>
                    <a:pt x="28334" y="740946"/>
                    <a:pt x="17273" y="729886"/>
                  </a:cubicBezTo>
                  <a:cubicBezTo>
                    <a:pt x="6213" y="718826"/>
                    <a:pt x="0" y="703826"/>
                    <a:pt x="0" y="688184"/>
                  </a:cubicBezTo>
                  <a:lnTo>
                    <a:pt x="0" y="58975"/>
                  </a:lnTo>
                  <a:cubicBezTo>
                    <a:pt x="0" y="43334"/>
                    <a:pt x="6213" y="28334"/>
                    <a:pt x="17273" y="17273"/>
                  </a:cubicBezTo>
                  <a:cubicBezTo>
                    <a:pt x="28334" y="6213"/>
                    <a:pt x="43334" y="0"/>
                    <a:pt x="589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74641" cy="785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62888" y="3100263"/>
            <a:ext cx="5123670" cy="4402216"/>
            <a:chOff x="0" y="0"/>
            <a:chExt cx="812800" cy="6983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351"/>
            </a:xfrm>
            <a:custGeom>
              <a:avLst/>
              <a:gdLst/>
              <a:ahLst/>
              <a:cxnLst/>
              <a:rect r="r" b="b" t="t" l="l"/>
              <a:pathLst>
                <a:path h="698351" w="812800">
                  <a:moveTo>
                    <a:pt x="63462" y="0"/>
                  </a:moveTo>
                  <a:lnTo>
                    <a:pt x="749338" y="0"/>
                  </a:lnTo>
                  <a:cubicBezTo>
                    <a:pt x="766169" y="0"/>
                    <a:pt x="782311" y="6686"/>
                    <a:pt x="794212" y="18588"/>
                  </a:cubicBezTo>
                  <a:cubicBezTo>
                    <a:pt x="806114" y="30489"/>
                    <a:pt x="812800" y="46631"/>
                    <a:pt x="812800" y="63462"/>
                  </a:cubicBezTo>
                  <a:lnTo>
                    <a:pt x="812800" y="634889"/>
                  </a:lnTo>
                  <a:cubicBezTo>
                    <a:pt x="812800" y="651720"/>
                    <a:pt x="806114" y="667862"/>
                    <a:pt x="794212" y="679763"/>
                  </a:cubicBezTo>
                  <a:cubicBezTo>
                    <a:pt x="782311" y="691665"/>
                    <a:pt x="766169" y="698351"/>
                    <a:pt x="749338" y="698351"/>
                  </a:cubicBezTo>
                  <a:lnTo>
                    <a:pt x="63462" y="698351"/>
                  </a:lnTo>
                  <a:cubicBezTo>
                    <a:pt x="46631" y="698351"/>
                    <a:pt x="30489" y="691665"/>
                    <a:pt x="18588" y="679763"/>
                  </a:cubicBezTo>
                  <a:cubicBezTo>
                    <a:pt x="6686" y="667862"/>
                    <a:pt x="0" y="651720"/>
                    <a:pt x="0" y="634889"/>
                  </a:cubicBezTo>
                  <a:lnTo>
                    <a:pt x="0" y="63462"/>
                  </a:lnTo>
                  <a:cubicBezTo>
                    <a:pt x="0" y="46631"/>
                    <a:pt x="6686" y="30489"/>
                    <a:pt x="18588" y="18588"/>
                  </a:cubicBezTo>
                  <a:cubicBezTo>
                    <a:pt x="30489" y="6686"/>
                    <a:pt x="46631" y="0"/>
                    <a:pt x="63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736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244886" y="6172200"/>
            <a:ext cx="3883343" cy="4114800"/>
          </a:xfrm>
          <a:custGeom>
            <a:avLst/>
            <a:gdLst/>
            <a:ahLst/>
            <a:cxnLst/>
            <a:rect r="r" b="b" t="t" l="l"/>
            <a:pathLst>
              <a:path h="4114800" w="3883343">
                <a:moveTo>
                  <a:pt x="0" y="0"/>
                </a:moveTo>
                <a:lnTo>
                  <a:pt x="3883343" y="0"/>
                </a:lnTo>
                <a:lnTo>
                  <a:pt x="38833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58749" y="4266134"/>
            <a:ext cx="2903990" cy="2070473"/>
          </a:xfrm>
          <a:custGeom>
            <a:avLst/>
            <a:gdLst/>
            <a:ahLst/>
            <a:cxnLst/>
            <a:rect r="r" b="b" t="t" l="l"/>
            <a:pathLst>
              <a:path h="2070473" w="2903990">
                <a:moveTo>
                  <a:pt x="0" y="0"/>
                </a:moveTo>
                <a:lnTo>
                  <a:pt x="2903990" y="0"/>
                </a:lnTo>
                <a:lnTo>
                  <a:pt x="2903990" y="2070473"/>
                </a:lnTo>
                <a:lnTo>
                  <a:pt x="0" y="2070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1070048" y="4544873"/>
            <a:ext cx="5116510" cy="1311106"/>
          </a:xfrm>
          <a:custGeom>
            <a:avLst/>
            <a:gdLst/>
            <a:ahLst/>
            <a:cxnLst/>
            <a:rect r="r" b="b" t="t" l="l"/>
            <a:pathLst>
              <a:path h="1311106" w="5116510">
                <a:moveTo>
                  <a:pt x="5116510" y="0"/>
                </a:moveTo>
                <a:lnTo>
                  <a:pt x="0" y="0"/>
                </a:lnTo>
                <a:lnTo>
                  <a:pt x="0" y="1311106"/>
                </a:lnTo>
                <a:lnTo>
                  <a:pt x="5116510" y="1311106"/>
                </a:lnTo>
                <a:lnTo>
                  <a:pt x="51165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33306" y="3244293"/>
            <a:ext cx="4960399" cy="436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94A59"/>
                </a:solidFill>
                <a:latin typeface="DM Sans Bold"/>
              </a:rPr>
              <a:t>Un estudio demostró que las mediciones ecocardiográficas del VI pueden ser una herramienta precisa para la detección y cuantificación de HVI, aunque se deben considerar las diferencias en los métodos de medición y las correcciones necesarias para una mayor precisión.[9]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04875"/>
            <a:ext cx="16230600" cy="1094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294A59"/>
                </a:solidFill>
                <a:latin typeface="DM Sans Bold"/>
              </a:rPr>
              <a:t>Solución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44253" y="5130608"/>
            <a:ext cx="8156507" cy="56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  <a:spcBef>
                <a:spcPct val="0"/>
              </a:spcBef>
            </a:pPr>
            <a:r>
              <a:rPr lang="en-US" sz="3216">
                <a:solidFill>
                  <a:srgbClr val="294A59"/>
                </a:solidFill>
                <a:latin typeface="DM Sans Bold"/>
              </a:rPr>
              <a:t>Solución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F0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8549" y="2445984"/>
            <a:ext cx="6910902" cy="6812316"/>
          </a:xfrm>
          <a:custGeom>
            <a:avLst/>
            <a:gdLst/>
            <a:ahLst/>
            <a:cxnLst/>
            <a:rect r="r" b="b" t="t" l="l"/>
            <a:pathLst>
              <a:path h="6812316" w="6910902">
                <a:moveTo>
                  <a:pt x="0" y="0"/>
                </a:moveTo>
                <a:lnTo>
                  <a:pt x="6910902" y="0"/>
                </a:lnTo>
                <a:lnTo>
                  <a:pt x="6910902" y="6812316"/>
                </a:lnTo>
                <a:lnTo>
                  <a:pt x="0" y="6812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3354" y="784783"/>
            <a:ext cx="16598742" cy="149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sz="2865">
                <a:solidFill>
                  <a:srgbClr val="294A59"/>
                </a:solidFill>
                <a:latin typeface="DM Sans Bold"/>
              </a:rPr>
              <a:t>POSIBLE SOLUCIÓN: </a:t>
            </a:r>
          </a:p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294A59"/>
                </a:solidFill>
                <a:latin typeface="DM Sans"/>
              </a:rPr>
              <a:t>Implementación de programas de detección de enfermedades cardiovasculares en comunidades de bajos recursos en el Perú utilizando electrocardiograma portátil y telemedicina.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07836" y="9229725"/>
            <a:ext cx="7272329" cy="6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7"/>
              </a:lnSpc>
            </a:pPr>
            <a:r>
              <a:rPr lang="en-US" sz="1790">
                <a:solidFill>
                  <a:srgbClr val="000000"/>
                </a:solidFill>
                <a:latin typeface="Open Sans"/>
              </a:rPr>
              <a:t>Figura 1. Ilustración de posible solución mediante inteligencia artifical.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9F0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3504"/>
            <a:ext cx="162306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294A59"/>
                </a:solidFill>
                <a:latin typeface="DM Sans Bold"/>
              </a:rPr>
              <a:t>Bibliografía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94087" y="1567448"/>
            <a:ext cx="15299826" cy="773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u="sng">
                <a:solidFill>
                  <a:srgbClr val="294A59"/>
                </a:solidFill>
                <a:latin typeface="DM Sans Bold"/>
              </a:rPr>
              <a:t>[</a:t>
            </a:r>
            <a:r>
              <a:rPr lang="en-US" sz="1599">
                <a:solidFill>
                  <a:srgbClr val="294A59"/>
                </a:solidFill>
                <a:latin typeface="DM Sans Bold"/>
              </a:rPr>
              <a:t>1]      «Clinical presentation, diagnosis, and initial evaluation of diabetes mellitus in adults - UpToDate». Accedido: 31 de marzo de 2024. [En línea]. Disponible en: https://www-uptodate-com.upch.lookproxy.com/contents/clinical-presentation-diagnosis-and-initial-evaluation-of-diabetes-mellitus-in-adults?search=what%20is%20Diabetes%20mellitus&amp;source=search_result&amp;selectedTitle=1%7E150&amp;usage_type=default&amp;display_rank=1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294A59"/>
                </a:solidFill>
                <a:latin typeface="DM Sans Bold"/>
              </a:rPr>
              <a:t>[2]      A. Przezak, W. Bielka, y A. Pawlik, «Hypertension and Type 2 Diabetes—The Novel Treatment Possibilities», Int J Mol Sci, vol. 23, n.o 12, p. 6500, jun. 2022, doi: 10.3390/ijms23126500.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294A59"/>
                </a:solidFill>
                <a:latin typeface="DM Sans Bold"/>
              </a:rPr>
              <a:t>[3]      «CDC Perú: El 96,5% de la población diagnosticada con diabetes tiene diabetes tipo 2 – CDC MINSA». Accedido: 31 de marzo de 2024. [En línea]. Disponible en: https://www.dge.gob.pe/portalnuevo/informativo/prensa/cdc-peru-el-965-de-la-poblacion-diagnosticada-con-diabetes-tiene-diabetes-tipo-2/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294A59"/>
                </a:solidFill>
                <a:latin typeface="DM Sans Bold"/>
              </a:rPr>
              <a:t>[4]P. J. Navarrete-Mejía, F. A. Lizaraso-Soto y J. C. Velasco-Guerrero. “Diabetes mellitus e hipertensión arterial como factor de riesgo de mortalidad”. SciELO - Scientific Electronic Library Online. Accedido el 1 de abril de 2024. [En línea]. Disponible: http://www.scielo.org.pe/pdf/rcmhnaaa/v13n4/2227-4731-rcmhnaaa-13-04-361.pdf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294A59"/>
                </a:solidFill>
                <a:latin typeface="DM Sans Bold"/>
              </a:rPr>
              <a:t>[5] J. l. górriz teruel y r. Marín iranzo. “Tratamiento de la hipertensión arterial en la diabetes mellitus Tipo 2”. Nefrología. Accedido el 1 de abril de 2024. [En línea]. Disponible: https://www.revistanefrologia.com/es-pdf-X188897000800010X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294A59"/>
                </a:solidFill>
                <a:latin typeface="DM Sans Bold"/>
              </a:rPr>
              <a:t>[6] D. Valarezo-Sevilla, A. Pazmiño-Martínez, y N. Morales-Mora, “Prevalencia de hipertrofia ventricular izquierda en pacientes diabéticos”, Rev. Peru. Med. Exp. Salud Publica, vol. 30, núm. 1, pp. 69–72, 2013.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294A59"/>
                </a:solidFill>
                <a:latin typeface="DM Sans Bold"/>
              </a:rPr>
              <a:t>[7] A. V. Diaz Lazo, C. Barrientos Huamani, y C. Cordova Rosales, “Factors related to left ventricular hypertrophy in adult persons living at altitude”, Rev. Fac. Med. Humana, vol. 21, núm. 1, pp. 82–89, 2021.   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294A59"/>
                </a:solidFill>
                <a:latin typeface="DM Sans Bold"/>
              </a:rPr>
              <a:t>[8] A. V. Díaz-Lazo, Hospital Regional Docente Clínico Quirúrgico Daniel A. Carrión, Departamento de Medicina, Servicio de Cardiología. Huancayo, Perú, y Universidad de Huánuco, “Caracterización de la hipertrofia ventricular izquierda en pacientes hipertensos”, Horiz. méd., vol. 20, núm. 2, p. e1222, 2020.</a:t>
            </a:r>
          </a:p>
          <a:p>
            <a:pPr>
              <a:lnSpc>
                <a:spcPts val="2239"/>
              </a:lnSpc>
            </a:pPr>
            <a:r>
              <a:rPr lang="en-US" sz="1599">
                <a:solidFill>
                  <a:srgbClr val="294A59"/>
                </a:solidFill>
                <a:latin typeface="DM Sans Bold"/>
              </a:rPr>
              <a:t>[9] R. B. Devereux et al., “Echocardiographic assessment of left ventricular hypertrophy: Comparison to necropsy findings,” Am. J. Cardiol., vol. 57, no. 6, pp. 450–458, 1986.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DAGBGKiB5is</dc:identifier>
  <dcterms:modified xsi:type="dcterms:W3CDTF">2011-08-01T06:04:30Z</dcterms:modified>
  <cp:revision>1</cp:revision>
  <dc:title>Presentación Proyecto Laboratorio Diabetes Ilustrado Azul y Rosa</dc:title>
</cp:coreProperties>
</file>